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6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-96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461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6454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264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849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954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608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8102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5547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9234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12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7395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DBD39-7ADC-4A8C-B7E3-5BBE7A0B1B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54475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48098-79BB-4C3E-8996-B7BF8BC0DA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19098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E9486-1841-4931-8EC0-62012E55D9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85390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3AE13-775C-4655-A166-6D8C7A84D5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82851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B9C5E-ECD2-4E73-A0A0-5396A27B20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63660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51AA0-6082-4A52-832F-7D1E1D834D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9538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6F72E-BD38-4C73-AE40-F4F11CC3851F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F8D46-10F3-4C90-A636-2103D9246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30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p.userapi.com/c845217/v845217681/1eaba0/O2Zpwq7ewd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2006" y="0"/>
            <a:ext cx="9167987" cy="687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27548" y="764704"/>
            <a:ext cx="8246512" cy="247882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Правовое регулирование отношений между Россией и ЕС</a:t>
            </a:r>
            <a:endParaRPr lang="ru-RU" sz="31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63552" y="4293096"/>
            <a:ext cx="7848872" cy="17526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Пауль Алексеевич Калиниченко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Gadugi" panose="020B0502040204020203" pitchFamily="34" charset="0"/>
              <a:ea typeface="GungsuhChe" panose="02030609000101010101" pitchFamily="49" charset="-127"/>
            </a:endParaRPr>
          </a:p>
          <a:p>
            <a:pPr algn="l">
              <a:spcBef>
                <a:spcPts val="0"/>
              </a:spcBef>
            </a:pP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д</a:t>
            </a:r>
            <a:r>
              <a:rPr lang="ru-RU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октор юридических наук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, </a:t>
            </a:r>
            <a:r>
              <a:rPr lang="ru-RU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профессор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, </a:t>
            </a:r>
            <a:r>
              <a:rPr lang="ru-RU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кафедра Жана </a:t>
            </a:r>
            <a:r>
              <a:rPr lang="ru-RU" sz="1600" dirty="0" err="1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Монне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Gadugi" panose="020B0502040204020203" pitchFamily="34" charset="0"/>
              <a:ea typeface="GungsuhChe" panose="02030609000101010101" pitchFamily="49" charset="-127"/>
            </a:endParaRPr>
          </a:p>
          <a:p>
            <a:pPr algn="l">
              <a:spcBef>
                <a:spcPts val="0"/>
              </a:spcBef>
            </a:pP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к</a:t>
            </a:r>
            <a:r>
              <a:rPr lang="ru-RU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афедра интеграционного и европейского права</a:t>
            </a:r>
          </a:p>
          <a:p>
            <a:pPr algn="l">
              <a:spcBef>
                <a:spcPts val="0"/>
              </a:spcBef>
            </a:pPr>
            <a:r>
              <a:rPr lang="ru-RU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Университет имени О.Е. </a:t>
            </a:r>
            <a:r>
              <a:rPr lang="ru-RU" sz="1600" dirty="0" err="1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Кутафина</a:t>
            </a:r>
            <a:r>
              <a:rPr lang="ru-RU" sz="1600" dirty="0" smtClean="0">
                <a:solidFill>
                  <a:schemeClr val="bg1">
                    <a:lumMod val="85000"/>
                  </a:schemeClr>
                </a:solidFill>
                <a:latin typeface="Gadugi" panose="020B0502040204020203" pitchFamily="34" charset="0"/>
                <a:ea typeface="GungsuhChe" panose="02030609000101010101" pitchFamily="49" charset="-127"/>
              </a:rPr>
              <a:t> (МГЮА)</a:t>
            </a:r>
            <a:endParaRPr lang="en-US" sz="1600" dirty="0" smtClean="0">
              <a:solidFill>
                <a:schemeClr val="bg1">
                  <a:lumMod val="85000"/>
                </a:schemeClr>
              </a:solidFill>
              <a:latin typeface="Gadugi" panose="020B0502040204020203" pitchFamily="34" charset="0"/>
              <a:ea typeface="GungsuhChe" panose="02030609000101010101" pitchFamily="49" charset="-127"/>
            </a:endParaRPr>
          </a:p>
          <a:p>
            <a:pPr algn="l">
              <a:spcBef>
                <a:spcPts val="0"/>
              </a:spcBef>
            </a:pPr>
            <a:endParaRPr lang="en-US" sz="1600" dirty="0" smtClean="0">
              <a:solidFill>
                <a:schemeClr val="bg1">
                  <a:lumMod val="85000"/>
                </a:schemeClr>
              </a:solidFill>
              <a:latin typeface="GungsuhChe" panose="02030609000101010101" pitchFamily="49" charset="-127"/>
              <a:ea typeface="GungsuhChe" panose="02030609000101010101" pitchFamily="49" charset="-127"/>
            </a:endParaRPr>
          </a:p>
          <a:p>
            <a:pPr algn="l">
              <a:spcBef>
                <a:spcPts val="0"/>
              </a:spcBef>
            </a:pPr>
            <a:endParaRPr lang="en-US" sz="1600" dirty="0">
              <a:solidFill>
                <a:schemeClr val="bg1">
                  <a:lumMod val="85000"/>
                </a:schemeClr>
              </a:solidFill>
              <a:latin typeface="GungsuhChe" panose="02030609000101010101" pitchFamily="49" charset="-127"/>
              <a:ea typeface="GungsuhChe" panose="02030609000101010101" pitchFamily="49" charset="-127"/>
            </a:endParaRPr>
          </a:p>
          <a:p>
            <a:pPr algn="r">
              <a:spcBef>
                <a:spcPts val="0"/>
              </a:spcBef>
            </a:pPr>
            <a:r>
              <a:rPr lang="ru-RU" sz="1600" dirty="0" smtClean="0">
                <a:solidFill>
                  <a:schemeClr val="bg1">
                    <a:lumMod val="85000"/>
                  </a:schemeClr>
                </a:solidFill>
                <a:latin typeface="Gill Sans MT" panose="020B0502020104020203" pitchFamily="34" charset="0"/>
                <a:ea typeface="GungsuhChe" panose="02030609000101010101" pitchFamily="49" charset="-127"/>
              </a:rPr>
              <a:t>МГЮА МПИ МАГ19-04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Gill Sans MT" panose="020B0502020104020203" pitchFamily="34" charset="0"/>
                <a:ea typeface="GungsuhChe" panose="02030609000101010101" pitchFamily="49" charset="-127"/>
              </a:rPr>
              <a:t> 2019</a:t>
            </a:r>
            <a:endParaRPr lang="ru-RU" sz="1600" dirty="0">
              <a:solidFill>
                <a:schemeClr val="bg1">
                  <a:lumMod val="85000"/>
                </a:schemeClr>
              </a:solidFill>
              <a:latin typeface="GungsuhChe" panose="02030609000101010101" pitchFamily="49" charset="-127"/>
              <a:ea typeface="GungsuhChe" panose="02030609000101010101" pitchFamily="49" charset="-127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4153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.userapi.com/c845217/v845217681/1eaba9/HiRrA6Fij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1" y="-41472"/>
            <a:ext cx="9170325" cy="68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152666" y="4522861"/>
            <a:ext cx="6629867" cy="1562044"/>
          </a:xfrm>
        </p:spPr>
      </p:pic>
      <p:sp>
        <p:nvSpPr>
          <p:cNvPr id="9" name="Текст 4"/>
          <p:cNvSpPr txBox="1">
            <a:spLocks/>
          </p:cNvSpPr>
          <p:nvPr/>
        </p:nvSpPr>
        <p:spPr>
          <a:xfrm>
            <a:off x="724620" y="983411"/>
            <a:ext cx="10601864" cy="51758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endParaRPr lang="en-US" sz="2000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sz="2000" dirty="0" smtClean="0"/>
          </a:p>
          <a:p>
            <a:pPr marL="0" indent="0">
              <a:buNone/>
              <a:defRPr/>
            </a:pPr>
            <a:r>
              <a:rPr lang="ru-RU" sz="2000" dirty="0" smtClean="0"/>
              <a:t>Материалы разработаны при поддержке Программы Европейского Союза “</a:t>
            </a:r>
            <a:r>
              <a:rPr lang="en-US" sz="2000" dirty="0" smtClean="0"/>
              <a:t>Erasmus+”, </a:t>
            </a:r>
            <a:r>
              <a:rPr lang="ru-RU" sz="2000" dirty="0" smtClean="0"/>
              <a:t>Кафедра Жана Моне. Проект номер 575077-</a:t>
            </a:r>
            <a:r>
              <a:rPr lang="en-US" sz="2000" dirty="0" smtClean="0"/>
              <a:t>EPP-1-2016-1-RU-EPPJMO-CHAIR</a:t>
            </a:r>
            <a:r>
              <a:rPr lang="ru-RU" sz="2000" dirty="0" smtClean="0"/>
              <a:t> и Модуль Жана Моне. Проект номер 587634-</a:t>
            </a:r>
            <a:r>
              <a:rPr lang="en-US" sz="2000" dirty="0" smtClean="0"/>
              <a:t>EPP</a:t>
            </a:r>
            <a:r>
              <a:rPr lang="ru-RU" sz="2000" dirty="0" smtClean="0"/>
              <a:t>-1-2017-1-</a:t>
            </a:r>
            <a:r>
              <a:rPr lang="en-US" sz="2000" dirty="0" smtClean="0"/>
              <a:t>RU</a:t>
            </a:r>
            <a:r>
              <a:rPr lang="ru-RU" sz="2000" dirty="0" smtClean="0"/>
              <a:t>-</a:t>
            </a:r>
            <a:r>
              <a:rPr lang="en-US" sz="2000" dirty="0" smtClean="0"/>
              <a:t>EPPJMO</a:t>
            </a:r>
            <a:r>
              <a:rPr lang="ru-RU" sz="2000" dirty="0" smtClean="0"/>
              <a:t>-</a:t>
            </a:r>
            <a:r>
              <a:rPr lang="en-US" sz="2000" dirty="0" smtClean="0"/>
              <a:t>MODULE</a:t>
            </a:r>
          </a:p>
          <a:p>
            <a:pPr marL="0" indent="0">
              <a:buNone/>
              <a:defRPr/>
            </a:pPr>
            <a:r>
              <a:rPr lang="en-US" sz="2000" dirty="0" smtClean="0"/>
              <a:t>With the support of the Erasmus+ </a:t>
            </a:r>
            <a:r>
              <a:rPr lang="en-US" sz="2000" dirty="0" err="1" smtClean="0"/>
              <a:t>programme</a:t>
            </a:r>
            <a:r>
              <a:rPr lang="en-US" sz="2000" dirty="0" smtClean="0"/>
              <a:t> of the European Union, Jean Monnet Chair, Project number 575077-EPP-1-2016-1-RU-EPPJMO-CHAIR and Jean Monnet</a:t>
            </a:r>
            <a:r>
              <a:rPr lang="ru-RU" sz="2000" dirty="0" smtClean="0"/>
              <a:t> </a:t>
            </a:r>
            <a:r>
              <a:rPr lang="en-US" sz="2000" dirty="0" smtClean="0"/>
              <a:t>Module</a:t>
            </a:r>
            <a:r>
              <a:rPr lang="ru-RU" sz="2000" dirty="0" smtClean="0"/>
              <a:t> 587634-</a:t>
            </a:r>
            <a:r>
              <a:rPr lang="en-US" sz="2000" dirty="0" smtClean="0"/>
              <a:t>EPP</a:t>
            </a:r>
            <a:r>
              <a:rPr lang="ru-RU" sz="2000" dirty="0" smtClean="0"/>
              <a:t>-1-2017-1-</a:t>
            </a:r>
            <a:r>
              <a:rPr lang="en-US" sz="2000" dirty="0" smtClean="0"/>
              <a:t>RU</a:t>
            </a:r>
            <a:r>
              <a:rPr lang="ru-RU" sz="2000" dirty="0" smtClean="0"/>
              <a:t>-</a:t>
            </a:r>
            <a:r>
              <a:rPr lang="en-US" sz="2000" dirty="0" smtClean="0"/>
              <a:t>EPPJMO</a:t>
            </a:r>
            <a:r>
              <a:rPr lang="ru-RU" sz="2000" dirty="0" smtClean="0"/>
              <a:t>-</a:t>
            </a:r>
            <a:r>
              <a:rPr lang="en-US" sz="2000" smtClean="0"/>
              <a:t>MODULE</a:t>
            </a:r>
            <a:endParaRPr lang="en-US" sz="2000" dirty="0" smtClean="0"/>
          </a:p>
          <a:p>
            <a:pPr>
              <a:defRPr/>
            </a:pPr>
            <a:endParaRPr lang="en-US" sz="2000" dirty="0" smtClean="0"/>
          </a:p>
          <a:p>
            <a:pPr marL="0" indent="0">
              <a:buNone/>
              <a:defRPr/>
            </a:pPr>
            <a:endParaRPr lang="ru-RU" sz="1400" i="1" dirty="0" smtClean="0"/>
          </a:p>
          <a:p>
            <a:pPr marL="0" indent="0">
              <a:buNone/>
              <a:defRPr/>
            </a:pPr>
            <a:endParaRPr lang="ru-RU" sz="1400" i="1" dirty="0"/>
          </a:p>
          <a:p>
            <a:pPr marL="0" indent="0">
              <a:buNone/>
              <a:defRPr/>
            </a:pPr>
            <a:endParaRPr lang="ru-RU" sz="1400" i="1" dirty="0" smtClean="0"/>
          </a:p>
          <a:p>
            <a:pPr marL="0" indent="0">
              <a:buNone/>
              <a:defRPr/>
            </a:pPr>
            <a:endParaRPr lang="ru-RU" sz="1400" i="1" dirty="0"/>
          </a:p>
          <a:p>
            <a:pPr marL="0" indent="0">
              <a:buNone/>
              <a:defRPr/>
            </a:pPr>
            <a:r>
              <a:rPr lang="en-US" sz="1400" i="1" dirty="0" smtClean="0"/>
              <a:t>The </a:t>
            </a:r>
            <a:r>
              <a:rPr lang="en-US" sz="1400" i="1" dirty="0"/>
              <a:t>European Commission support for the production of this </a:t>
            </a:r>
            <a:r>
              <a:rPr lang="en-US" sz="1400" i="1" dirty="0" smtClean="0"/>
              <a:t>publication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en-US" sz="1400" i="1" dirty="0" smtClean="0"/>
              <a:t>does </a:t>
            </a:r>
            <a:r>
              <a:rPr lang="en-US" sz="1400" i="1" dirty="0"/>
              <a:t>not constitute an endorsement of the contents which </a:t>
            </a:r>
            <a:r>
              <a:rPr lang="en-US" sz="1400" i="1" dirty="0" smtClean="0"/>
              <a:t>reflects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en-US" sz="1400" i="1" dirty="0" smtClean="0"/>
              <a:t>the </a:t>
            </a:r>
            <a:r>
              <a:rPr lang="en-US" sz="1400" i="1" dirty="0"/>
              <a:t>views only of the authors, and the Commission cannot be </a:t>
            </a:r>
            <a:r>
              <a:rPr lang="en-US" sz="1400" i="1" dirty="0" smtClean="0"/>
              <a:t>held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en-US" sz="1400" i="1" dirty="0" smtClean="0"/>
              <a:t>responsible </a:t>
            </a:r>
            <a:r>
              <a:rPr lang="en-US" sz="1400" i="1" dirty="0"/>
              <a:t>for any use which may be made of the information </a:t>
            </a:r>
            <a:r>
              <a:rPr lang="en-US" sz="1400" i="1" dirty="0" smtClean="0"/>
              <a:t>contained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en-US" sz="1400" i="1" dirty="0" smtClean="0"/>
              <a:t>therein.</a:t>
            </a:r>
            <a:endParaRPr lang="en-US" sz="2000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1000" dirty="0" smtClean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00" dirty="0" err="1" smtClean="0">
                <a:solidFill>
                  <a:prstClr val="black"/>
                </a:solidFill>
              </a:rPr>
              <a:t>Университет</a:t>
            </a:r>
            <a:r>
              <a:rPr lang="en-US" sz="1000" dirty="0" smtClean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имени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О.Е.Кутафина</a:t>
            </a:r>
            <a:r>
              <a:rPr lang="en-US" sz="1000" dirty="0">
                <a:solidFill>
                  <a:prstClr val="black"/>
                </a:solidFill>
              </a:rPr>
              <a:t> (МГЮА), 201</a:t>
            </a:r>
            <a:r>
              <a:rPr lang="ru-RU" sz="1000" dirty="0">
                <a:solidFill>
                  <a:prstClr val="black"/>
                </a:solidFill>
              </a:rPr>
              <a:t>9</a:t>
            </a:r>
            <a:endParaRPr lang="en-US" sz="10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00" dirty="0">
                <a:solidFill>
                  <a:prstClr val="black"/>
                </a:solidFill>
              </a:rPr>
              <a:t>© 201</a:t>
            </a:r>
            <a:r>
              <a:rPr lang="ru-RU" sz="1000" dirty="0">
                <a:solidFill>
                  <a:prstClr val="black"/>
                </a:solidFill>
              </a:rPr>
              <a:t>9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Kutafin</a:t>
            </a:r>
            <a:r>
              <a:rPr lang="en-US" sz="1000" dirty="0">
                <a:solidFill>
                  <a:prstClr val="black"/>
                </a:solidFill>
              </a:rPr>
              <a:t> Moscow State Law University.</a:t>
            </a:r>
            <a:endParaRPr lang="ru-RU" sz="10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00" dirty="0">
                <a:solidFill>
                  <a:prstClr val="black"/>
                </a:solidFill>
              </a:rPr>
              <a:t>All rights reserved. </a:t>
            </a:r>
            <a:r>
              <a:rPr lang="en-US" sz="1000" dirty="0" err="1">
                <a:solidFill>
                  <a:prstClr val="black"/>
                </a:solidFill>
              </a:rPr>
              <a:t>Licenced</a:t>
            </a:r>
            <a:r>
              <a:rPr lang="en-US" sz="1000" dirty="0">
                <a:solidFill>
                  <a:prstClr val="black"/>
                </a:solidFill>
              </a:rPr>
              <a:t> to the European Union under conditions</a:t>
            </a:r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42692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.userapi.com/c845217/v845217681/1eaba9/HiRrA6Fij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1" y="-41472"/>
            <a:ext cx="9170325" cy="68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859047" y="347873"/>
            <a:ext cx="10473906" cy="182598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Раздел </a:t>
            </a:r>
            <a:r>
              <a:rPr lang="ru-RU" sz="3600" b="1" dirty="0">
                <a:solidFill>
                  <a:srgbClr val="002060"/>
                </a:solidFill>
              </a:rPr>
              <a:t>2</a:t>
            </a:r>
            <a:r>
              <a:rPr lang="en-US" sz="3600" b="1" dirty="0" smtClean="0">
                <a:solidFill>
                  <a:srgbClr val="002060"/>
                </a:solidFill>
              </a:rPr>
              <a:t>.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Правовые основы отношений между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Россией и Европейским Союзом: прошлое и настоящее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02257" y="2087591"/>
            <a:ext cx="10551543" cy="40893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Gadugi" panose="020B0502040204020203" pitchFamily="34" charset="0"/>
              </a:rPr>
              <a:t>Историческое развитие правовых основ взаимоотношений</a:t>
            </a:r>
            <a:endParaRPr lang="en-US" dirty="0" smtClean="0">
              <a:latin typeface="Gadugi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Gadugi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Gadugi" panose="020B0502040204020203" pitchFamily="34" charset="0"/>
              </a:rPr>
              <a:t>Современные принципы двусторонних отношений</a:t>
            </a:r>
            <a:endParaRPr lang="en-US" dirty="0" smtClean="0">
              <a:latin typeface="Gadugi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Gadugi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Gadugi" panose="020B0502040204020203" pitchFamily="34" charset="0"/>
              </a:rPr>
              <a:t>Система правового регулирования отношений между Россией и Европейским Союзом </a:t>
            </a:r>
            <a:endParaRPr lang="en-US" dirty="0" smtClean="0">
              <a:latin typeface="Gadugi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953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p.userapi.com/c845217/v845217681/1eaba9/HiRrA6Fij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1" y="-41472"/>
            <a:ext cx="9170325" cy="68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800" dirty="0" smtClean="0">
                <a:solidFill>
                  <a:schemeClr val="hlink"/>
                </a:solidFill>
              </a:rPr>
              <a:t>Историческое развитие</a:t>
            </a:r>
            <a:br>
              <a:rPr lang="ru-RU" altLang="ru-RU" sz="2800" dirty="0" smtClean="0">
                <a:solidFill>
                  <a:schemeClr val="hlink"/>
                </a:solidFill>
              </a:rPr>
            </a:br>
            <a:r>
              <a:rPr lang="ru-RU" altLang="ru-RU" sz="2800" dirty="0" smtClean="0">
                <a:solidFill>
                  <a:schemeClr val="hlink"/>
                </a:solidFill>
              </a:rPr>
              <a:t>правовых основ взаимоотношений</a:t>
            </a:r>
            <a:endParaRPr lang="ru-RU" altLang="ru-RU" sz="2800" dirty="0">
              <a:solidFill>
                <a:schemeClr val="hlink"/>
              </a:solidFill>
            </a:endParaRPr>
          </a:p>
        </p:txBody>
      </p:sp>
      <p:pic>
        <p:nvPicPr>
          <p:cNvPr id="7171" name="Picture 5" descr="justuslipsius7f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078164" y="1600201"/>
            <a:ext cx="6034087" cy="45259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499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pp.userapi.com/c845217/v845217681/1eaba9/HiRrA6Fij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1" y="-41472"/>
            <a:ext cx="9170325" cy="68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706" name="Rectangle 10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solidFill>
                  <a:schemeClr val="hlink"/>
                </a:solidFill>
              </a:rPr>
              <a:t>Европейская идея и основатели СССР</a:t>
            </a:r>
            <a:endParaRPr lang="ru-RU" altLang="ru-RU" sz="4000" dirty="0">
              <a:solidFill>
                <a:schemeClr val="hlink"/>
              </a:solidFill>
            </a:endParaRPr>
          </a:p>
        </p:txBody>
      </p:sp>
      <p:sp>
        <p:nvSpPr>
          <p:cNvPr id="29708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4214634"/>
            <a:ext cx="10972800" cy="21875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b="1" dirty="0" smtClean="0"/>
              <a:t>Ленин</a:t>
            </a:r>
            <a:r>
              <a:rPr lang="en-US" altLang="ru-RU" b="1" dirty="0" smtClean="0"/>
              <a:t>: </a:t>
            </a:r>
            <a:r>
              <a:rPr lang="ru-RU" altLang="ru-RU" b="1" dirty="0" smtClean="0"/>
              <a:t>Соединенные Штаты Европы могут быть либо реакционными, либо не могут быть вообще</a:t>
            </a:r>
            <a:endParaRPr lang="en-US" altLang="ru-RU" b="1" dirty="0"/>
          </a:p>
          <a:p>
            <a:pPr>
              <a:defRPr/>
            </a:pPr>
            <a:r>
              <a:rPr lang="ru-RU" altLang="ru-RU" b="1" dirty="0" smtClean="0"/>
              <a:t>Троцкий</a:t>
            </a:r>
            <a:r>
              <a:rPr lang="en-US" altLang="ru-RU" b="1" dirty="0" smtClean="0"/>
              <a:t>: </a:t>
            </a:r>
            <a:r>
              <a:rPr lang="ru-RU" altLang="ru-RU" b="1" dirty="0"/>
              <a:t>Соединенные Штаты Европы </a:t>
            </a:r>
            <a:r>
              <a:rPr lang="ru-RU" altLang="ru-RU" b="1" dirty="0" smtClean="0"/>
              <a:t>– это чисто революционная перспектива </a:t>
            </a:r>
            <a:r>
              <a:rPr lang="en-US" altLang="ru-RU" b="1" dirty="0" smtClean="0"/>
              <a:t>(</a:t>
            </a:r>
            <a:r>
              <a:rPr lang="ru-RU" altLang="ru-RU" b="1" dirty="0" smtClean="0"/>
              <a:t>Идея экономической интеграции от Атлантики до Тихого Океана</a:t>
            </a:r>
            <a:r>
              <a:rPr lang="en-US" altLang="ru-RU" b="1" dirty="0" smtClean="0"/>
              <a:t>)</a:t>
            </a:r>
            <a:endParaRPr lang="ru-RU" altLang="ru-RU" b="1" dirty="0"/>
          </a:p>
        </p:txBody>
      </p:sp>
      <p:pic>
        <p:nvPicPr>
          <p:cNvPr id="8196" name="Picture 13" descr="9f99797b3b287c564efbb3b6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432176" y="1384330"/>
            <a:ext cx="4968875" cy="2667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1817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/>
      <p:bldP spid="2970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pp.userapi.com/c845217/v845217681/1eaba9/HiRrA6Fij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0837" y="-300264"/>
            <a:ext cx="9170325" cy="68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77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549215" y="248759"/>
            <a:ext cx="109728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hlink"/>
                </a:solidFill>
              </a:rPr>
              <a:t>Советская позиция после</a:t>
            </a:r>
            <a:br>
              <a:rPr lang="ru-RU" altLang="ru-RU" dirty="0" smtClean="0">
                <a:solidFill>
                  <a:schemeClr val="hlink"/>
                </a:solidFill>
              </a:rPr>
            </a:br>
            <a:r>
              <a:rPr lang="ru-RU" altLang="ru-RU" dirty="0" smtClean="0">
                <a:solidFill>
                  <a:schemeClr val="hlink"/>
                </a:solidFill>
              </a:rPr>
              <a:t>Второй Мировой Войны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ru-RU" altLang="ru-RU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b="1" dirty="0" smtClean="0"/>
              <a:t>Молотов</a:t>
            </a:r>
            <a:r>
              <a:rPr lang="en-US" altLang="ru-RU" b="1" dirty="0" smtClean="0"/>
              <a:t>: </a:t>
            </a:r>
            <a:r>
              <a:rPr lang="ru-RU" altLang="ru-RU" b="1" dirty="0" smtClean="0"/>
              <a:t>множество маленьких независимых государств в Европе является залогом безопасности СССР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b="1" dirty="0" smtClean="0"/>
              <a:t>Негативная официальная реакция Советского руководства на Декларацию Шумана </a:t>
            </a:r>
            <a:r>
              <a:rPr lang="en-US" altLang="ru-RU" b="1" dirty="0" smtClean="0"/>
              <a:t>1950</a:t>
            </a:r>
            <a:endParaRPr lang="ru-RU" altLang="ru-RU" b="1" dirty="0"/>
          </a:p>
        </p:txBody>
      </p:sp>
      <p:pic>
        <p:nvPicPr>
          <p:cNvPr id="9220" name="Picture 7" descr="51155568_Stalin_Molotov_RIA5901Preview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151314" y="1728309"/>
            <a:ext cx="4105275" cy="25288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67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7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9442"/>
            <a:ext cx="9169179" cy="6876884"/>
          </a:xfrm>
          <a:prstGeom prst="rect">
            <a:avLst/>
          </a:prstGeom>
        </p:spPr>
      </p:pic>
      <p:sp>
        <p:nvSpPr>
          <p:cNvPr id="3482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hlink"/>
                </a:solidFill>
              </a:rPr>
              <a:t>Декларация Шумана </a:t>
            </a:r>
            <a:r>
              <a:rPr lang="en-US" altLang="ru-RU" dirty="0" smtClean="0">
                <a:solidFill>
                  <a:schemeClr val="hlink"/>
                </a:solidFill>
              </a:rPr>
              <a:t>1950</a:t>
            </a:r>
            <a:endParaRPr lang="ru-RU" altLang="ru-RU" dirty="0" smtClean="0">
              <a:solidFill>
                <a:schemeClr val="hlink"/>
              </a:solidFill>
            </a:endParaRPr>
          </a:p>
        </p:txBody>
      </p:sp>
      <p:pic>
        <p:nvPicPr>
          <p:cNvPr id="10243" name="Picture 7" descr="quaidorsa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54276" y="1600200"/>
            <a:ext cx="3281363" cy="21859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6" name="Rectangle 10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en-US" altLang="ru-RU" b="1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altLang="ru-RU" dirty="0" smtClean="0"/>
              <a:t>Вопрос Джона </a:t>
            </a:r>
            <a:r>
              <a:rPr lang="ru-RU" altLang="ru-RU" dirty="0" err="1" smtClean="0"/>
              <a:t>Рестона</a:t>
            </a:r>
            <a:r>
              <a:rPr lang="ru-RU" altLang="ru-RU" dirty="0" smtClean="0"/>
              <a:t> </a:t>
            </a:r>
            <a:r>
              <a:rPr lang="en-US" altLang="ru-RU" dirty="0" smtClean="0"/>
              <a:t>(</a:t>
            </a:r>
            <a:r>
              <a:rPr lang="ru-RU" altLang="ru-RU" dirty="0" smtClean="0"/>
              <a:t>Нью-Йорк Таймс</a:t>
            </a:r>
            <a:r>
              <a:rPr lang="en-US" altLang="ru-RU" dirty="0" smtClean="0"/>
              <a:t>) </a:t>
            </a:r>
            <a:r>
              <a:rPr lang="ru-RU" altLang="ru-RU" dirty="0" smtClean="0"/>
              <a:t>входе пресс-конференции после оглашения Декларации Шумана: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ru-RU" b="1" dirty="0" smtClean="0"/>
              <a:t>“</a:t>
            </a:r>
            <a:r>
              <a:rPr lang="ru-RU" altLang="ru-RU" b="1" i="1" dirty="0" smtClean="0"/>
              <a:t>Являются ли </a:t>
            </a:r>
            <a:r>
              <a:rPr lang="ru-RU" altLang="ru-RU" b="1" i="1" dirty="0"/>
              <a:t>р</a:t>
            </a:r>
            <a:r>
              <a:rPr lang="ru-RU" altLang="ru-RU" b="1" i="1" dirty="0" smtClean="0"/>
              <a:t>усские европейцами?</a:t>
            </a:r>
            <a:r>
              <a:rPr lang="en-US" altLang="ru-RU" b="1" dirty="0" smtClean="0"/>
              <a:t>”</a:t>
            </a:r>
            <a:endParaRPr lang="ru-RU" altLang="ru-RU" b="1" dirty="0"/>
          </a:p>
        </p:txBody>
      </p:sp>
      <p:pic>
        <p:nvPicPr>
          <p:cNvPr id="10245" name="Picture 11" descr="504x_custom_1248356241933_ny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456364" y="1600200"/>
            <a:ext cx="3311525" cy="21859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191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4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9442"/>
            <a:ext cx="9169179" cy="6876884"/>
          </a:xfrm>
          <a:prstGeom prst="rect">
            <a:avLst/>
          </a:prstGeom>
        </p:spPr>
      </p:pic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hlink"/>
                </a:solidFill>
              </a:rPr>
              <a:t>Холодная война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b="1" dirty="0" smtClean="0"/>
              <a:t>1960-е</a:t>
            </a:r>
            <a:r>
              <a:rPr lang="en-US" altLang="ru-RU" b="1" dirty="0" smtClean="0"/>
              <a:t>: </a:t>
            </a:r>
            <a:r>
              <a:rPr lang="ru-RU" altLang="ru-RU" b="1" dirty="0" smtClean="0"/>
              <a:t>СССР игнорирует Сообщества</a:t>
            </a:r>
            <a:endParaRPr lang="en-US" altLang="ru-RU" b="1" dirty="0"/>
          </a:p>
          <a:p>
            <a:pPr eaLnBrk="1" hangingPunct="1">
              <a:defRPr/>
            </a:pPr>
            <a:r>
              <a:rPr lang="ru-RU" altLang="ru-RU" b="1" dirty="0" smtClean="0"/>
              <a:t>1970-е</a:t>
            </a:r>
            <a:r>
              <a:rPr lang="en-US" altLang="ru-RU" b="1" dirty="0" smtClean="0"/>
              <a:t>: </a:t>
            </a:r>
            <a:r>
              <a:rPr lang="ru-RU" altLang="ru-RU" b="1" dirty="0" smtClean="0"/>
              <a:t>СССР и ЕЭС не могут достичь каких-либо </a:t>
            </a:r>
            <a:r>
              <a:rPr lang="ru-RU" altLang="ru-RU" b="1" dirty="0" err="1" smtClean="0"/>
              <a:t>договренностей</a:t>
            </a:r>
            <a:endParaRPr lang="ru-RU" altLang="ru-RU" b="1" dirty="0"/>
          </a:p>
        </p:txBody>
      </p:sp>
      <p:pic>
        <p:nvPicPr>
          <p:cNvPr id="11268" name="Picture 6" descr="680px-EC12-1986_EC_and_USSR_ma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719513" y="3933825"/>
            <a:ext cx="5040312" cy="2586038"/>
          </a:xfrm>
          <a:solidFill>
            <a:schemeClr val="tx1"/>
          </a:solidFill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802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9442"/>
            <a:ext cx="9169179" cy="6876884"/>
          </a:xfrm>
          <a:prstGeom prst="rect">
            <a:avLst/>
          </a:prstGeom>
        </p:spPr>
      </p:pic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hlink"/>
                </a:solidFill>
              </a:rPr>
              <a:t>Теплый поток подо льдом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b="1" dirty="0" smtClean="0"/>
              <a:t>Вторичное законодательство ЕЭС об отношениях с Россией развивается в конца 1960-х</a:t>
            </a:r>
            <a:endParaRPr lang="en-US" altLang="ru-RU" b="1" baseline="30000" dirty="0"/>
          </a:p>
          <a:p>
            <a:pPr eaLnBrk="1" hangingPunct="1">
              <a:defRPr/>
            </a:pPr>
            <a:r>
              <a:rPr lang="ru-RU" altLang="ru-RU" b="1" dirty="0" smtClean="0"/>
              <a:t>Прецедентная практика Суда Сообществ касается вопросов отношений с СССР с начала 1980-х</a:t>
            </a:r>
            <a:endParaRPr lang="ru-RU" altLang="ru-RU" b="1" dirty="0"/>
          </a:p>
        </p:txBody>
      </p:sp>
      <p:pic>
        <p:nvPicPr>
          <p:cNvPr id="12292" name="Picture 6" descr="1320982366_17740167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008438" y="4076700"/>
            <a:ext cx="4248150" cy="23955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266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9442"/>
            <a:ext cx="9169179" cy="6876884"/>
          </a:xfrm>
          <a:prstGeom prst="rect">
            <a:avLst/>
          </a:prstGeom>
        </p:spPr>
      </p:pic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hlink"/>
                </a:solidFill>
              </a:rPr>
              <a:t>Перестройка</a:t>
            </a:r>
          </a:p>
        </p:txBody>
      </p:sp>
      <p:pic>
        <p:nvPicPr>
          <p:cNvPr id="13315" name="Picture 7" descr="33690601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062164" y="1600200"/>
            <a:ext cx="3876675" cy="21859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8" descr="0_758cb_caa096df_XL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063750" y="4005263"/>
            <a:ext cx="3779838" cy="2133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93" name="Rectangle 9"/>
          <p:cNvSpPr>
            <a:spLocks noGrp="1" noChangeArrowheads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endParaRPr lang="en-US" altLang="ru-RU" sz="2400" b="1" dirty="0"/>
          </a:p>
          <a:p>
            <a:pPr eaLnBrk="1" hangingPunct="1">
              <a:defRPr/>
            </a:pPr>
            <a:r>
              <a:rPr lang="ru-RU" altLang="ru-RU" sz="2400" b="1" dirty="0" smtClean="0"/>
              <a:t>Совместная декларация ЕЭС/СЭВ от </a:t>
            </a:r>
            <a:r>
              <a:rPr lang="en-US" altLang="ru-RU" sz="2400" b="1" dirty="0" smtClean="0"/>
              <a:t>24 </a:t>
            </a:r>
            <a:r>
              <a:rPr lang="ru-RU" altLang="ru-RU" sz="2400" b="1" dirty="0" smtClean="0"/>
              <a:t>июня </a:t>
            </a:r>
            <a:r>
              <a:rPr lang="en-US" altLang="ru-RU" sz="2400" b="1" dirty="0" smtClean="0"/>
              <a:t>1988</a:t>
            </a:r>
            <a:r>
              <a:rPr lang="ru-RU" altLang="ru-RU" sz="2400" b="1" dirty="0" smtClean="0"/>
              <a:t> </a:t>
            </a:r>
            <a:endParaRPr lang="en-US" altLang="ru-RU" sz="2400" b="1" dirty="0"/>
          </a:p>
          <a:p>
            <a:pPr eaLnBrk="1" hangingPunct="1">
              <a:defRPr/>
            </a:pPr>
            <a:endParaRPr lang="en-US" altLang="ru-RU" sz="2400" b="1" dirty="0"/>
          </a:p>
          <a:p>
            <a:pPr eaLnBrk="1" hangingPunct="1">
              <a:defRPr/>
            </a:pPr>
            <a:endParaRPr lang="en-US" altLang="ru-RU" sz="2400" b="1" dirty="0"/>
          </a:p>
          <a:p>
            <a:pPr eaLnBrk="1" hangingPunct="1">
              <a:defRPr/>
            </a:pPr>
            <a:endParaRPr lang="en-US" altLang="ru-RU" sz="2400" b="1" dirty="0"/>
          </a:p>
          <a:p>
            <a:pPr eaLnBrk="1" hangingPunct="1">
              <a:defRPr/>
            </a:pPr>
            <a:r>
              <a:rPr lang="ru-RU" altLang="ru-RU" sz="2400" b="1" dirty="0" smtClean="0"/>
              <a:t>Соглашение между ЕЭС, Евратомом и СССР о торговом, коммерческом и экономическом сотрудничестве </a:t>
            </a:r>
            <a:r>
              <a:rPr lang="en-US" altLang="ru-RU" sz="2400" b="1" dirty="0" smtClean="0"/>
              <a:t>1989</a:t>
            </a:r>
            <a:r>
              <a:rPr lang="ru-RU" altLang="ru-RU" sz="2400" dirty="0" smtClean="0"/>
              <a:t> 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6501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9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9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9442"/>
            <a:ext cx="9169179" cy="6876884"/>
          </a:xfrm>
          <a:prstGeom prst="rect">
            <a:avLst/>
          </a:prstGeom>
        </p:spPr>
      </p:pic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hlink"/>
                </a:solidFill>
              </a:rPr>
              <a:t>Партнерство и сотрудничество</a:t>
            </a:r>
          </a:p>
        </p:txBody>
      </p:sp>
      <p:sp>
        <p:nvSpPr>
          <p:cNvPr id="44041" name="Rectangle 9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b="1" dirty="0" smtClean="0"/>
              <a:t>Российская Федерация и Европейский Союз </a:t>
            </a:r>
            <a:r>
              <a:rPr lang="ru-RU" altLang="ru-RU" b="1" dirty="0" err="1" smtClean="0"/>
              <a:t>ровестники</a:t>
            </a:r>
            <a:endParaRPr lang="en-US" altLang="ru-RU" b="1" dirty="0"/>
          </a:p>
          <a:p>
            <a:pPr eaLnBrk="1" hangingPunct="1">
              <a:defRPr/>
            </a:pPr>
            <a:endParaRPr lang="en-US" altLang="ru-RU" b="1" dirty="0"/>
          </a:p>
          <a:p>
            <a:pPr eaLnBrk="1" hangingPunct="1">
              <a:defRPr/>
            </a:pPr>
            <a:endParaRPr lang="en-US" altLang="ru-RU" b="1" dirty="0"/>
          </a:p>
          <a:p>
            <a:pPr eaLnBrk="1" hangingPunct="1">
              <a:defRPr/>
            </a:pPr>
            <a:r>
              <a:rPr lang="ru-RU" altLang="ru-RU" b="1" dirty="0" smtClean="0"/>
              <a:t>Соглашение о партнерстве и сотрудничестве</a:t>
            </a:r>
            <a:r>
              <a:rPr lang="en-US" altLang="ru-RU" b="1" dirty="0" smtClean="0"/>
              <a:t> </a:t>
            </a:r>
            <a:r>
              <a:rPr lang="en-US" altLang="ru-RU" b="1" dirty="0"/>
              <a:t>1994</a:t>
            </a:r>
            <a:endParaRPr lang="ru-RU" altLang="ru-RU" b="1" dirty="0"/>
          </a:p>
        </p:txBody>
      </p:sp>
      <p:pic>
        <p:nvPicPr>
          <p:cNvPr id="14340" name="Picture 7" descr="800547_360_203_sourc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253164" y="1600200"/>
            <a:ext cx="3876675" cy="21859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1" name="Picture 8" descr="delors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11901" y="3938588"/>
            <a:ext cx="3744913" cy="22987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9619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40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4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hlink"/>
                </a:solidFill>
              </a:rPr>
              <a:t>Стратегическое партнерство</a:t>
            </a:r>
          </a:p>
        </p:txBody>
      </p:sp>
      <p:pic>
        <p:nvPicPr>
          <p:cNvPr id="15363" name="Picture 11" descr="47FF2533-C8DE-43CF-ACA6-FC132ED96140_mw800_mh60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76501" y="1600200"/>
            <a:ext cx="3046413" cy="21859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093" name="Rectangle 13"/>
          <p:cNvSpPr>
            <a:spLocks noGrp="1" noChangeArrowheads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altLang="ru-RU" b="1" dirty="0" smtClean="0"/>
              <a:t>Термин используется с </a:t>
            </a:r>
            <a:r>
              <a:rPr lang="en-US" altLang="ru-RU" b="1" dirty="0" smtClean="0"/>
              <a:t>2000</a:t>
            </a:r>
            <a:r>
              <a:rPr lang="ru-RU" altLang="ru-RU" b="1" dirty="0" smtClean="0"/>
              <a:t> г.</a:t>
            </a:r>
            <a:endParaRPr lang="en-US" altLang="ru-RU" b="1" dirty="0"/>
          </a:p>
          <a:p>
            <a:pPr eaLnBrk="1" hangingPunct="1">
              <a:defRPr/>
            </a:pPr>
            <a:r>
              <a:rPr lang="ru-RU" altLang="ru-RU" b="1" dirty="0" smtClean="0"/>
              <a:t>Концепция Общего европейского экономического пространства</a:t>
            </a:r>
            <a:r>
              <a:rPr lang="en-US" altLang="ru-RU" b="1" dirty="0" smtClean="0"/>
              <a:t> </a:t>
            </a:r>
            <a:r>
              <a:rPr lang="en-US" altLang="ru-RU" b="1" dirty="0"/>
              <a:t>2001-2003</a:t>
            </a:r>
          </a:p>
          <a:p>
            <a:pPr eaLnBrk="1" hangingPunct="1">
              <a:defRPr/>
            </a:pPr>
            <a:r>
              <a:rPr lang="ru-RU" altLang="ru-RU" b="1" dirty="0" smtClean="0"/>
              <a:t>Концепция четырех общих пространств 2005-2010</a:t>
            </a:r>
          </a:p>
          <a:p>
            <a:pPr eaLnBrk="1" hangingPunct="1">
              <a:defRPr/>
            </a:pPr>
            <a:r>
              <a:rPr lang="ru-RU" altLang="ru-RU" b="1" dirty="0" smtClean="0"/>
              <a:t>Концепция «Партнерства для Модернизации» 2010-2012</a:t>
            </a:r>
            <a:endParaRPr lang="ru-RU" altLang="ru-RU" b="1" dirty="0"/>
          </a:p>
        </p:txBody>
      </p:sp>
      <p:pic>
        <p:nvPicPr>
          <p:cNvPr id="15365" name="Picture 14" descr="eu_russia_052007_hp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456364" y="1652588"/>
            <a:ext cx="3240087" cy="21383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819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6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6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6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6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9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72861" y="585189"/>
            <a:ext cx="9921695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dirty="0">
                <a:solidFill>
                  <a:schemeClr val="hlink"/>
                </a:solidFill>
              </a:rPr>
              <a:t>Современные </a:t>
            </a:r>
            <a:r>
              <a:rPr lang="ru-RU" altLang="ru-RU" dirty="0" smtClean="0">
                <a:solidFill>
                  <a:schemeClr val="hlink"/>
                </a:solidFill>
              </a:rPr>
              <a:t>принципы</a:t>
            </a:r>
            <a:br>
              <a:rPr lang="ru-RU" altLang="ru-RU" dirty="0" smtClean="0">
                <a:solidFill>
                  <a:schemeClr val="hlink"/>
                </a:solidFill>
              </a:rPr>
            </a:br>
            <a:r>
              <a:rPr lang="ru-RU" altLang="ru-RU" dirty="0" smtClean="0">
                <a:solidFill>
                  <a:schemeClr val="hlink"/>
                </a:solidFill>
              </a:rPr>
              <a:t>двусторонних </a:t>
            </a:r>
            <a:r>
              <a:rPr lang="ru-RU" altLang="ru-RU" dirty="0">
                <a:solidFill>
                  <a:schemeClr val="hlink"/>
                </a:solidFill>
              </a:rPr>
              <a:t>отношений</a:t>
            </a:r>
            <a:endParaRPr lang="ru-RU" altLang="ru-RU" dirty="0" smtClean="0">
              <a:solidFill>
                <a:schemeClr val="hlink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412875"/>
            <a:ext cx="8229600" cy="2185988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ru-RU" b="1" dirty="0" smtClean="0"/>
              <a:t>“</a:t>
            </a:r>
            <a:endParaRPr lang="ru-RU" altLang="ru-RU" b="1" dirty="0"/>
          </a:p>
        </p:txBody>
      </p:sp>
      <p:pic>
        <p:nvPicPr>
          <p:cNvPr id="16388" name="Picture 5" descr="15665873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012088" y="2797804"/>
            <a:ext cx="5546725" cy="22209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407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05774" y="274638"/>
            <a:ext cx="9654276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hlink"/>
                </a:solidFill>
              </a:rPr>
              <a:t>Политические принципы</a:t>
            </a:r>
            <a:br>
              <a:rPr lang="ru-RU" altLang="ru-RU" dirty="0" smtClean="0">
                <a:solidFill>
                  <a:schemeClr val="hlink"/>
                </a:solidFill>
              </a:rPr>
            </a:br>
            <a:r>
              <a:rPr lang="ru-RU" altLang="ru-RU" dirty="0" smtClean="0">
                <a:solidFill>
                  <a:schemeClr val="hlink"/>
                </a:solidFill>
              </a:rPr>
              <a:t>избирательного взаимодействия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  <a:defRPr/>
            </a:pPr>
            <a:r>
              <a:rPr lang="ru-RU" altLang="ru-RU" sz="2400" b="1" dirty="0" smtClean="0"/>
              <a:t>Принципы ст. 2 СПС</a:t>
            </a:r>
          </a:p>
          <a:p>
            <a:pPr marL="0" indent="0">
              <a:buNone/>
              <a:defRPr/>
            </a:pPr>
            <a:r>
              <a:rPr lang="ru-RU" altLang="ru-RU" sz="2400" b="1" dirty="0" smtClean="0"/>
              <a:t>Принципы избирательного взаимодействия:</a:t>
            </a:r>
          </a:p>
          <a:p>
            <a:pPr marL="0" indent="0">
              <a:buNone/>
              <a:defRPr/>
            </a:pPr>
            <a:r>
              <a:rPr lang="ru-RU" altLang="ru-RU" sz="2400" b="1" dirty="0" smtClean="0"/>
              <a:t>«расхождение позиций по вопросам Крыма и реализации Минских соглашений, режим санкций»</a:t>
            </a:r>
          </a:p>
          <a:p>
            <a:pPr marL="0" indent="0">
              <a:buNone/>
              <a:defRPr/>
            </a:pPr>
            <a:r>
              <a:rPr lang="ru-RU" altLang="ru-RU" sz="2400" b="1" dirty="0" smtClean="0"/>
              <a:t>«укрепление </a:t>
            </a:r>
            <a:r>
              <a:rPr lang="ru-RU" altLang="ru-RU" sz="2400" b="1" dirty="0"/>
              <a:t>отношений с </a:t>
            </a:r>
            <a:r>
              <a:rPr lang="ru-RU" altLang="ru-RU" sz="2400" b="1" dirty="0" smtClean="0"/>
              <a:t>восточными </a:t>
            </a:r>
            <a:r>
              <a:rPr lang="ru-RU" altLang="ru-RU" sz="2400" b="1" dirty="0"/>
              <a:t>партнерами и другими </a:t>
            </a:r>
            <a:r>
              <a:rPr lang="ru-RU" altLang="ru-RU" sz="2400" b="1" dirty="0" smtClean="0"/>
              <a:t>соседями ЕС, включая Среднюю Азию»</a:t>
            </a:r>
          </a:p>
          <a:p>
            <a:pPr marL="0" indent="0">
              <a:buNone/>
              <a:defRPr/>
            </a:pPr>
            <a:r>
              <a:rPr lang="ru-RU" altLang="ru-RU" sz="2400" b="1" dirty="0" smtClean="0"/>
              <a:t>«энергетической безопасность ЕС»</a:t>
            </a:r>
          </a:p>
          <a:p>
            <a:pPr marL="0" indent="0">
              <a:buNone/>
              <a:defRPr/>
            </a:pPr>
            <a:r>
              <a:rPr lang="ru-RU" altLang="ru-RU" sz="2400" b="1" dirty="0" smtClean="0"/>
              <a:t>«необходимость </a:t>
            </a:r>
            <a:r>
              <a:rPr lang="ru-RU" altLang="ru-RU" sz="2400" b="1" dirty="0"/>
              <a:t>сотрудничества с Россией по международным </a:t>
            </a:r>
            <a:r>
              <a:rPr lang="ru-RU" altLang="ru-RU" sz="2400" b="1" dirty="0" smtClean="0"/>
              <a:t>вопросам, </a:t>
            </a:r>
            <a:r>
              <a:rPr lang="ru-RU" altLang="ru-RU" sz="2400" b="1" dirty="0"/>
              <a:t>представляющим </a:t>
            </a:r>
            <a:r>
              <a:rPr lang="ru-RU" altLang="ru-RU" sz="2400" b="1" dirty="0" smtClean="0"/>
              <a:t>интерес для ЕС»</a:t>
            </a:r>
          </a:p>
          <a:p>
            <a:pPr marL="0" indent="0">
              <a:buNone/>
              <a:defRPr/>
            </a:pPr>
            <a:r>
              <a:rPr lang="ru-RU" altLang="ru-RU" sz="2400" b="1" dirty="0" smtClean="0"/>
              <a:t>«поддержка </a:t>
            </a:r>
            <a:r>
              <a:rPr lang="ru-RU" altLang="ru-RU" sz="2400" b="1" dirty="0"/>
              <a:t>гражданского общества РФ и связей между людьми в России и </a:t>
            </a:r>
            <a:r>
              <a:rPr lang="ru-RU" altLang="ru-RU" sz="2400" b="1" dirty="0" smtClean="0"/>
              <a:t>ЕС»</a:t>
            </a:r>
            <a:endParaRPr lang="ru-RU" altLang="ru-RU" sz="2400" b="1" dirty="0"/>
          </a:p>
        </p:txBody>
      </p:sp>
      <p:pic>
        <p:nvPicPr>
          <p:cNvPr id="17412" name="Picture 6" descr="1225573252_es-rossij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432175" y="4437064"/>
            <a:ext cx="4895850" cy="22320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6987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dirty="0" smtClean="0">
                <a:solidFill>
                  <a:schemeClr val="hlink"/>
                </a:solidFill>
              </a:rPr>
              <a:t>Экономические принципы</a:t>
            </a:r>
            <a:br>
              <a:rPr lang="ru-RU" altLang="ru-RU" sz="4000" dirty="0" smtClean="0">
                <a:solidFill>
                  <a:schemeClr val="hlink"/>
                </a:solidFill>
              </a:rPr>
            </a:br>
            <a:r>
              <a:rPr lang="ru-RU" altLang="ru-RU" sz="4000" dirty="0" smtClean="0">
                <a:solidFill>
                  <a:schemeClr val="hlink"/>
                </a:solidFill>
              </a:rPr>
              <a:t>отношений сторон</a:t>
            </a:r>
            <a:endParaRPr lang="ru-RU" altLang="ru-RU" sz="4000" dirty="0">
              <a:solidFill>
                <a:schemeClr val="hlink"/>
              </a:solidFill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b="1" dirty="0" smtClean="0"/>
              <a:t>Рыночная экономика</a:t>
            </a:r>
          </a:p>
          <a:p>
            <a:pPr eaLnBrk="1" hangingPunct="1">
              <a:defRPr/>
            </a:pPr>
            <a:endParaRPr lang="en-US" altLang="ru-RU" b="1" dirty="0"/>
          </a:p>
          <a:p>
            <a:pPr lvl="1" eaLnBrk="1" hangingPunct="1">
              <a:defRPr/>
            </a:pPr>
            <a:r>
              <a:rPr lang="ru-RU" altLang="ru-RU" b="1" dirty="0" smtClean="0"/>
              <a:t>С</a:t>
            </a:r>
            <a:r>
              <a:rPr lang="en-US" altLang="ru-RU" b="1" dirty="0" smtClean="0"/>
              <a:t> 2002</a:t>
            </a:r>
            <a:r>
              <a:rPr lang="ru-RU" altLang="ru-RU" b="1" dirty="0" smtClean="0"/>
              <a:t> г.</a:t>
            </a:r>
            <a:r>
              <a:rPr lang="en-US" altLang="ru-RU" b="1" dirty="0" smtClean="0"/>
              <a:t> </a:t>
            </a:r>
            <a:r>
              <a:rPr lang="ru-RU" altLang="ru-RU" b="1" dirty="0" smtClean="0"/>
              <a:t>в отношениях с Россией </a:t>
            </a:r>
            <a:r>
              <a:rPr lang="en-US" altLang="ru-RU" b="1" dirty="0" smtClean="0"/>
              <a:t>(extra </a:t>
            </a:r>
            <a:r>
              <a:rPr lang="en-US" altLang="ru-RU" b="1" dirty="0"/>
              <a:t>vires)</a:t>
            </a:r>
          </a:p>
          <a:p>
            <a:pPr lvl="1" eaLnBrk="1" hangingPunct="1">
              <a:defRPr/>
            </a:pPr>
            <a:endParaRPr lang="en-US" altLang="ru-RU" b="1" dirty="0"/>
          </a:p>
          <a:p>
            <a:pPr lvl="1" eaLnBrk="1" hangingPunct="1">
              <a:defRPr/>
            </a:pPr>
            <a:r>
              <a:rPr lang="ru-RU" altLang="ru-RU" b="1" dirty="0" smtClean="0"/>
              <a:t>Членство ВТО</a:t>
            </a:r>
            <a:endParaRPr lang="en-US" altLang="ru-RU" b="1" dirty="0"/>
          </a:p>
          <a:p>
            <a:pPr lvl="1" eaLnBrk="1" hangingPunct="1">
              <a:defRPr/>
            </a:pPr>
            <a:endParaRPr lang="en-US" altLang="ru-RU" b="1" dirty="0"/>
          </a:p>
          <a:p>
            <a:pPr lvl="1" eaLnBrk="1" hangingPunct="1">
              <a:defRPr/>
            </a:pPr>
            <a:r>
              <a:rPr lang="ru-RU" altLang="ru-RU" b="1" dirty="0" smtClean="0"/>
              <a:t>Вопрос о ценообразовании на энергоносители</a:t>
            </a:r>
            <a:endParaRPr lang="en-US" altLang="ru-RU" b="1" dirty="0"/>
          </a:p>
        </p:txBody>
      </p:sp>
      <p:pic>
        <p:nvPicPr>
          <p:cNvPr id="18436" name="Picture 6" descr="big_f_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72200" y="2060576"/>
            <a:ext cx="4038600" cy="35290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7037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solidFill>
                  <a:schemeClr val="hlink"/>
                </a:solidFill>
              </a:rPr>
              <a:t>Юридические принципы</a:t>
            </a:r>
            <a:br>
              <a:rPr lang="ru-RU" altLang="ru-RU" sz="4000" dirty="0" smtClean="0">
                <a:solidFill>
                  <a:schemeClr val="hlink"/>
                </a:solidFill>
              </a:rPr>
            </a:br>
            <a:r>
              <a:rPr lang="ru-RU" altLang="ru-RU" sz="4000" dirty="0" smtClean="0">
                <a:solidFill>
                  <a:schemeClr val="hlink"/>
                </a:solidFill>
              </a:rPr>
              <a:t>взаимоотношений</a:t>
            </a:r>
            <a:endParaRPr lang="ru-RU" altLang="ru-RU" sz="4000" dirty="0">
              <a:solidFill>
                <a:schemeClr val="hlink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dirty="0" smtClean="0"/>
          </a:p>
          <a:p>
            <a:pPr eaLnBrk="1" hangingPunct="1">
              <a:defRPr/>
            </a:pPr>
            <a:r>
              <a:rPr lang="ru-RU" altLang="ru-RU" dirty="0" smtClean="0"/>
              <a:t>Принципы международного права</a:t>
            </a:r>
            <a:endParaRPr lang="en-US" altLang="ru-RU" dirty="0" smtClean="0"/>
          </a:p>
          <a:p>
            <a:pPr eaLnBrk="1" hangingPunct="1">
              <a:defRPr/>
            </a:pPr>
            <a:r>
              <a:rPr lang="ru-RU" altLang="ru-RU" dirty="0" smtClean="0"/>
              <a:t>Ст. 2 СПС</a:t>
            </a:r>
            <a:endParaRPr lang="en-US" altLang="ru-RU" dirty="0" smtClean="0"/>
          </a:p>
          <a:p>
            <a:pPr eaLnBrk="1" hangingPunct="1">
              <a:defRPr/>
            </a:pPr>
            <a:r>
              <a:rPr lang="ru-RU" altLang="ru-RU" dirty="0" smtClean="0"/>
              <a:t>Прямое действие и верховенство положений СПС в правопорядках сторон</a:t>
            </a:r>
            <a:endParaRPr lang="en-US" altLang="ru-RU" dirty="0" smtClean="0"/>
          </a:p>
          <a:p>
            <a:pPr eaLnBrk="1" hangingPunct="1">
              <a:defRPr/>
            </a:pPr>
            <a:r>
              <a:rPr lang="ru-RU" altLang="ru-RU" dirty="0" smtClean="0"/>
              <a:t>Гармонизация </a:t>
            </a:r>
          </a:p>
        </p:txBody>
      </p:sp>
    </p:spTree>
    <p:extLst>
      <p:ext uri="{BB962C8B-B14F-4D97-AF65-F5344CB8AC3E}">
        <p14:creationId xmlns:p14="http://schemas.microsoft.com/office/powerpoint/2010/main" xmlns="" val="86075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altLang="ru-RU" sz="4000" dirty="0">
                <a:solidFill>
                  <a:schemeClr val="hlink"/>
                </a:solidFill>
              </a:rPr>
              <a:t>Система правового </a:t>
            </a:r>
            <a:r>
              <a:rPr lang="ru-RU" altLang="ru-RU" sz="4000" dirty="0" smtClean="0">
                <a:solidFill>
                  <a:schemeClr val="hlink"/>
                </a:solidFill>
              </a:rPr>
              <a:t>регулирования</a:t>
            </a:r>
            <a:br>
              <a:rPr lang="ru-RU" altLang="ru-RU" sz="4000" dirty="0" smtClean="0">
                <a:solidFill>
                  <a:schemeClr val="hlink"/>
                </a:solidFill>
              </a:rPr>
            </a:br>
            <a:r>
              <a:rPr lang="ru-RU" altLang="ru-RU" sz="4000" dirty="0" smtClean="0">
                <a:solidFill>
                  <a:schemeClr val="hlink"/>
                </a:solidFill>
              </a:rPr>
              <a:t>отношений </a:t>
            </a:r>
            <a:r>
              <a:rPr lang="ru-RU" altLang="ru-RU" sz="4000" dirty="0">
                <a:solidFill>
                  <a:schemeClr val="hlink"/>
                </a:solidFill>
              </a:rPr>
              <a:t>между Россией и </a:t>
            </a:r>
            <a:r>
              <a:rPr lang="ru-RU" altLang="ru-RU" sz="4000" dirty="0" smtClean="0">
                <a:solidFill>
                  <a:schemeClr val="hlink"/>
                </a:solidFill>
              </a:rPr>
              <a:t>ЕС </a:t>
            </a:r>
            <a:endParaRPr lang="ru-RU" altLang="ru-RU" sz="4000" dirty="0">
              <a:solidFill>
                <a:schemeClr val="hlink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b="1" dirty="0" smtClean="0"/>
              <a:t>Три уровня норм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GB" altLang="ru-RU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dirty="0" smtClean="0"/>
              <a:t>Первый уровень состоит из норм двусторонних соглашений</a:t>
            </a:r>
          </a:p>
          <a:p>
            <a:pPr eaLnBrk="1" hangingPunct="1">
              <a:lnSpc>
                <a:spcPct val="80000"/>
              </a:lnSpc>
              <a:defRPr/>
            </a:pPr>
            <a:endParaRPr lang="en-GB" altLang="ru-RU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dirty="0" smtClean="0"/>
              <a:t>Второй уровень нормы мягкого права</a:t>
            </a:r>
          </a:p>
          <a:p>
            <a:pPr eaLnBrk="1" hangingPunct="1">
              <a:lnSpc>
                <a:spcPct val="80000"/>
              </a:lnSpc>
              <a:defRPr/>
            </a:pPr>
            <a:endParaRPr lang="en-GB" altLang="ru-RU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dirty="0" smtClean="0"/>
              <a:t>Третий уровень нормы права ЕС и российского права (включая </a:t>
            </a:r>
            <a:r>
              <a:rPr lang="ru-RU" altLang="ru-RU" smtClean="0"/>
              <a:t>судебную практику), </a:t>
            </a:r>
            <a:r>
              <a:rPr lang="ru-RU" altLang="ru-RU" dirty="0" smtClean="0"/>
              <a:t>обслуживающие отношения сторон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11121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  <p:bldP spid="798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solidFill>
                  <a:schemeClr val="hlink"/>
                </a:solidFill>
              </a:rPr>
              <a:t>Правовые основы отношений</a:t>
            </a:r>
            <a:br>
              <a:rPr lang="ru-RU" altLang="ru-RU" sz="4000" dirty="0" smtClean="0">
                <a:solidFill>
                  <a:schemeClr val="hlink"/>
                </a:solidFill>
              </a:rPr>
            </a:br>
            <a:r>
              <a:rPr lang="ru-RU" altLang="ru-RU" sz="4000" dirty="0" smtClean="0">
                <a:solidFill>
                  <a:schemeClr val="hlink"/>
                </a:solidFill>
              </a:rPr>
              <a:t>между Россией и ЕС (1)</a:t>
            </a:r>
            <a:endParaRPr lang="ru-RU" altLang="ru-RU" sz="4000" dirty="0">
              <a:solidFill>
                <a:schemeClr val="hlink"/>
              </a:solidFill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dirty="0" smtClean="0"/>
          </a:p>
        </p:txBody>
      </p:sp>
      <p:grpSp>
        <p:nvGrpSpPr>
          <p:cNvPr id="21508" name="Group 4"/>
          <p:cNvGrpSpPr>
            <a:grpSpLocks noChangeAspect="1"/>
          </p:cNvGrpSpPr>
          <p:nvPr/>
        </p:nvGrpSpPr>
        <p:grpSpPr bwMode="auto">
          <a:xfrm>
            <a:off x="3287713" y="2492375"/>
            <a:ext cx="5829300" cy="3543300"/>
            <a:chOff x="2281" y="1738"/>
            <a:chExt cx="7200" cy="4320"/>
          </a:xfrm>
        </p:grpSpPr>
        <p:sp>
          <p:nvSpPr>
            <p:cNvPr id="21509" name="AutoShape 5"/>
            <p:cNvSpPr>
              <a:spLocks noChangeAspect="1" noChangeArrowheads="1"/>
            </p:cNvSpPr>
            <p:nvPr/>
          </p:nvSpPr>
          <p:spPr bwMode="auto">
            <a:xfrm>
              <a:off x="2281" y="1738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281" y="4804"/>
              <a:ext cx="3671" cy="1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2000" b="1" dirty="0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EU LAW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 dirty="0"/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5952" y="4804"/>
              <a:ext cx="3529" cy="1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2000" b="1" dirty="0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RUSSIAN LAW</a:t>
              </a:r>
              <a:endParaRPr lang="ru-RU" altLang="ru-RU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81904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860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altLang="ru-RU" sz="4000" dirty="0">
                <a:solidFill>
                  <a:schemeClr val="hlink"/>
                </a:solidFill>
              </a:rPr>
              <a:t>Правовые основы отношений</a:t>
            </a:r>
            <a:br>
              <a:rPr lang="ru-RU" altLang="ru-RU" sz="4000" dirty="0">
                <a:solidFill>
                  <a:schemeClr val="hlink"/>
                </a:solidFill>
              </a:rPr>
            </a:br>
            <a:r>
              <a:rPr lang="ru-RU" altLang="ru-RU" sz="4000" dirty="0">
                <a:solidFill>
                  <a:schemeClr val="hlink"/>
                </a:solidFill>
              </a:rPr>
              <a:t>между Россией и ЕС </a:t>
            </a:r>
            <a:r>
              <a:rPr lang="ru-RU" altLang="ru-RU" sz="4000" dirty="0" smtClean="0">
                <a:solidFill>
                  <a:schemeClr val="hlink"/>
                </a:solidFill>
              </a:rPr>
              <a:t>(2)</a:t>
            </a:r>
            <a:endParaRPr lang="ru-RU" altLang="ru-RU" sz="4000" dirty="0">
              <a:solidFill>
                <a:schemeClr val="hlink"/>
              </a:solidFill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dirty="0" smtClean="0"/>
          </a:p>
        </p:txBody>
      </p:sp>
      <p:grpSp>
        <p:nvGrpSpPr>
          <p:cNvPr id="22532" name="Group 4"/>
          <p:cNvGrpSpPr>
            <a:grpSpLocks noChangeAspect="1"/>
          </p:cNvGrpSpPr>
          <p:nvPr/>
        </p:nvGrpSpPr>
        <p:grpSpPr bwMode="auto">
          <a:xfrm>
            <a:off x="3216275" y="2492375"/>
            <a:ext cx="5829300" cy="3543300"/>
            <a:chOff x="2281" y="1738"/>
            <a:chExt cx="7200" cy="4320"/>
          </a:xfrm>
        </p:grpSpPr>
        <p:sp>
          <p:nvSpPr>
            <p:cNvPr id="22533" name="AutoShape 5"/>
            <p:cNvSpPr>
              <a:spLocks noChangeAspect="1" noChangeArrowheads="1"/>
            </p:cNvSpPr>
            <p:nvPr/>
          </p:nvSpPr>
          <p:spPr bwMode="auto">
            <a:xfrm>
              <a:off x="2281" y="1738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2281" y="4804"/>
              <a:ext cx="3671" cy="1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2000" b="1" dirty="0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EU LAW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2000" b="1" dirty="0">
                <a:solidFill>
                  <a:schemeClr val="bg2"/>
                </a:solidFill>
              </a:endParaRPr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5952" y="4804"/>
              <a:ext cx="3529" cy="1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2000" b="1" dirty="0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RUSSIAN LAW</a:t>
              </a:r>
              <a:endParaRPr lang="ru-RU" altLang="ru-RU" sz="2000" b="1" dirty="0"/>
            </a:p>
          </p:txBody>
        </p:sp>
        <p:sp>
          <p:nvSpPr>
            <p:cNvPr id="22536" name="Oval 8"/>
            <p:cNvSpPr>
              <a:spLocks noChangeArrowheads="1"/>
            </p:cNvSpPr>
            <p:nvPr/>
          </p:nvSpPr>
          <p:spPr bwMode="auto">
            <a:xfrm>
              <a:off x="2422" y="3550"/>
              <a:ext cx="7059" cy="125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1200" dirty="0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EU-RUSSIA SOFT LAW</a:t>
              </a:r>
              <a:endParaRPr lang="ru-RU" altLang="ru-RU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472248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10" y="-12491"/>
            <a:ext cx="9169179" cy="6882981"/>
          </a:xfrm>
          <a:prstGeom prst="rect">
            <a:avLst/>
          </a:prstGeom>
        </p:spPr>
      </p:pic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altLang="ru-RU" sz="4000" dirty="0">
                <a:solidFill>
                  <a:schemeClr val="hlink"/>
                </a:solidFill>
              </a:rPr>
              <a:t>Правовые основы отношений</a:t>
            </a:r>
            <a:br>
              <a:rPr lang="ru-RU" altLang="ru-RU" sz="4000" dirty="0">
                <a:solidFill>
                  <a:schemeClr val="hlink"/>
                </a:solidFill>
              </a:rPr>
            </a:br>
            <a:r>
              <a:rPr lang="ru-RU" altLang="ru-RU" sz="4000" dirty="0">
                <a:solidFill>
                  <a:schemeClr val="hlink"/>
                </a:solidFill>
              </a:rPr>
              <a:t>между Россией и ЕС </a:t>
            </a:r>
            <a:r>
              <a:rPr lang="ru-RU" altLang="ru-RU" sz="4000" dirty="0" smtClean="0">
                <a:solidFill>
                  <a:schemeClr val="hlink"/>
                </a:solidFill>
              </a:rPr>
              <a:t>(3)</a:t>
            </a:r>
            <a:endParaRPr lang="ru-RU" altLang="ru-RU" sz="4000" dirty="0">
              <a:solidFill>
                <a:schemeClr val="hlink"/>
              </a:solidFill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dirty="0" smtClean="0"/>
          </a:p>
        </p:txBody>
      </p:sp>
      <p:grpSp>
        <p:nvGrpSpPr>
          <p:cNvPr id="23556" name="Group 4"/>
          <p:cNvGrpSpPr>
            <a:grpSpLocks noChangeAspect="1"/>
          </p:cNvGrpSpPr>
          <p:nvPr/>
        </p:nvGrpSpPr>
        <p:grpSpPr bwMode="auto">
          <a:xfrm>
            <a:off x="3216275" y="2492375"/>
            <a:ext cx="5829300" cy="3543300"/>
            <a:chOff x="2281" y="1738"/>
            <a:chExt cx="7200" cy="4320"/>
          </a:xfrm>
        </p:grpSpPr>
        <p:sp>
          <p:nvSpPr>
            <p:cNvPr id="23557" name="AutoShape 5"/>
            <p:cNvSpPr>
              <a:spLocks noChangeAspect="1" noChangeArrowheads="1"/>
            </p:cNvSpPr>
            <p:nvPr/>
          </p:nvSpPr>
          <p:spPr bwMode="auto">
            <a:xfrm>
              <a:off x="2281" y="1738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3558" name="Rectangle 6"/>
            <p:cNvSpPr>
              <a:spLocks noChangeArrowheads="1"/>
            </p:cNvSpPr>
            <p:nvPr/>
          </p:nvSpPr>
          <p:spPr bwMode="auto">
            <a:xfrm>
              <a:off x="2281" y="4804"/>
              <a:ext cx="3671" cy="1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2000" b="1" dirty="0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EU LAW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 dirty="0"/>
            </a:p>
          </p:txBody>
        </p:sp>
        <p:sp>
          <p:nvSpPr>
            <p:cNvPr id="23559" name="Rectangle 7"/>
            <p:cNvSpPr>
              <a:spLocks noChangeArrowheads="1"/>
            </p:cNvSpPr>
            <p:nvPr/>
          </p:nvSpPr>
          <p:spPr bwMode="auto">
            <a:xfrm>
              <a:off x="5952" y="4804"/>
              <a:ext cx="3529" cy="1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2000" b="1" dirty="0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RUSSIAN LAW</a:t>
              </a:r>
              <a:endParaRPr lang="ru-RU" altLang="ru-RU" sz="2000" b="1" dirty="0"/>
            </a:p>
          </p:txBody>
        </p:sp>
        <p:sp>
          <p:nvSpPr>
            <p:cNvPr id="23560" name="Oval 8"/>
            <p:cNvSpPr>
              <a:spLocks noChangeArrowheads="1"/>
            </p:cNvSpPr>
            <p:nvPr/>
          </p:nvSpPr>
          <p:spPr bwMode="auto">
            <a:xfrm>
              <a:off x="2422" y="3550"/>
              <a:ext cx="7059" cy="125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1200" dirty="0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EU-RUSSIA SOFT LAW</a:t>
              </a:r>
              <a:endParaRPr lang="ru-RU" altLang="ru-RU" sz="2000" b="1" dirty="0"/>
            </a:p>
          </p:txBody>
        </p:sp>
        <p:sp>
          <p:nvSpPr>
            <p:cNvPr id="23561" name="Rectangle 9"/>
            <p:cNvSpPr>
              <a:spLocks noChangeArrowheads="1"/>
            </p:cNvSpPr>
            <p:nvPr/>
          </p:nvSpPr>
          <p:spPr bwMode="auto">
            <a:xfrm>
              <a:off x="3975" y="2574"/>
              <a:ext cx="3953" cy="9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/>
                <a:t>EU-RUSSIA BILATERAL AGREEMENTS</a:t>
              </a:r>
              <a:endParaRPr lang="ru-RU" altLang="ru-RU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7929738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505</Words>
  <Application>Microsoft Office PowerPoint</Application>
  <PresentationFormat>Произвольный</PresentationFormat>
  <Paragraphs>117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 Правовое регулирование отношений между Россией и ЕС</vt:lpstr>
      <vt:lpstr>Слайд 2</vt:lpstr>
      <vt:lpstr>Раздел 2. Правовые основы отношений между Россией и Европейским Союзом: прошлое и настоящее</vt:lpstr>
      <vt:lpstr>Историческое развитие правовых основ взаимоотношений</vt:lpstr>
      <vt:lpstr>Европейская идея и основатели СССР</vt:lpstr>
      <vt:lpstr>Советская позиция после Второй Мировой Войны</vt:lpstr>
      <vt:lpstr>Декларация Шумана 1950</vt:lpstr>
      <vt:lpstr>Холодная война</vt:lpstr>
      <vt:lpstr>Теплый поток подо льдом</vt:lpstr>
      <vt:lpstr>Перестройка</vt:lpstr>
      <vt:lpstr>Партнерство и сотрудничество</vt:lpstr>
      <vt:lpstr>Стратегическое партнерство</vt:lpstr>
      <vt:lpstr>Современные принципы двусторонних отношений</vt:lpstr>
      <vt:lpstr>Политические принципы избирательного взаимодействия</vt:lpstr>
      <vt:lpstr>Экономические принципы отношений сторон</vt:lpstr>
      <vt:lpstr>Юридические принципы взаимоотношений</vt:lpstr>
      <vt:lpstr>Система правового регулирования отношений между Россией и ЕС </vt:lpstr>
      <vt:lpstr>Правовые основы отношений между Россией и ЕС (1)</vt:lpstr>
      <vt:lpstr>Правовые основы отношений между Россией и ЕС (2)</vt:lpstr>
      <vt:lpstr>Правовые основы отношений между Россией и ЕС (3)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Правовое регулирование отношений между Россией и ЕС</dc:title>
  <dc:creator>Пауль</dc:creator>
  <cp:lastModifiedBy>Виталий</cp:lastModifiedBy>
  <cp:revision>20</cp:revision>
  <dcterms:created xsi:type="dcterms:W3CDTF">2019-09-30T19:39:28Z</dcterms:created>
  <dcterms:modified xsi:type="dcterms:W3CDTF">2020-10-25T10:27:39Z</dcterms:modified>
</cp:coreProperties>
</file>